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70" r:id="rId5"/>
    <p:sldId id="258" r:id="rId6"/>
    <p:sldId id="269" r:id="rId7"/>
    <p:sldId id="268" r:id="rId8"/>
    <p:sldId id="260" r:id="rId9"/>
    <p:sldId id="259" r:id="rId10"/>
    <p:sldId id="261" r:id="rId11"/>
    <p:sldId id="266" r:id="rId12"/>
    <p:sldId id="271"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i="1" u="sng" dirty="0" smtClean="0">
                <a:solidFill>
                  <a:schemeClr val="bg2">
                    <a:lumMod val="25000"/>
                  </a:schemeClr>
                </a:solidFill>
              </a:rPr>
              <a:t>ΚΑΤΑΝΟΜΗ</a:t>
            </a:r>
            <a:r>
              <a:rPr lang="el-GR" i="1" u="sng" baseline="0" dirty="0" smtClean="0">
                <a:solidFill>
                  <a:schemeClr val="bg2">
                    <a:lumMod val="25000"/>
                  </a:schemeClr>
                </a:solidFill>
              </a:rPr>
              <a:t> ΝΕΡΟΥ ΤΟΥ ΠΛΑΝΗΤΗ</a:t>
            </a:r>
          </a:p>
          <a:p>
            <a:pPr>
              <a:defRPr/>
            </a:pPr>
            <a:endParaRPr lang="el-GR" dirty="0"/>
          </a:p>
        </c:rich>
      </c:tx>
      <c:layout>
        <c:manualLayout>
          <c:xMode val="edge"/>
          <c:yMode val="edge"/>
          <c:x val="0.28099919801691453"/>
          <c:y val="2.2448261287155994E-2"/>
        </c:manualLayout>
      </c:layout>
    </c:title>
    <c:plotArea>
      <c:layout/>
      <c:pieChart>
        <c:varyColors val="1"/>
        <c:ser>
          <c:idx val="0"/>
          <c:order val="0"/>
          <c:tx>
            <c:strRef>
              <c:f>Φύλλο1!$B$1</c:f>
              <c:strCache>
                <c:ptCount val="1"/>
                <c:pt idx="0">
                  <c:v>Σειρά 1</c:v>
                </c:pt>
              </c:strCache>
            </c:strRef>
          </c:tx>
          <c:dLbls>
            <c:dLbl>
              <c:idx val="0"/>
              <c:layout>
                <c:manualLayout>
                  <c:x val="2.4033488869446968E-2"/>
                  <c:y val="-0.39419434051935481"/>
                </c:manualLayout>
              </c:layout>
              <c:tx>
                <c:rich>
                  <a:bodyPr/>
                  <a:lstStyle/>
                  <a:p>
                    <a:r>
                      <a:rPr lang="el-GR" b="1" i="1" dirty="0" smtClean="0">
                        <a:solidFill>
                          <a:schemeClr val="accent6">
                            <a:lumMod val="50000"/>
                          </a:schemeClr>
                        </a:solidFill>
                      </a:rPr>
                      <a:t>9</a:t>
                    </a:r>
                    <a:r>
                      <a:rPr lang="el-GR" dirty="0" smtClean="0"/>
                      <a:t>8%</a:t>
                    </a:r>
                    <a:endParaRPr lang="en-US" dirty="0"/>
                  </a:p>
                </c:rich>
              </c:tx>
              <c:showVal val="1"/>
            </c:dLbl>
            <c:dLbl>
              <c:idx val="1"/>
              <c:layout>
                <c:manualLayout>
                  <c:x val="-5.1811752697579466E-3"/>
                  <c:y val="-9.887177601761242E-3"/>
                </c:manualLayout>
              </c:layout>
              <c:tx>
                <c:rich>
                  <a:bodyPr/>
                  <a:lstStyle/>
                  <a:p>
                    <a:r>
                      <a:rPr lang="el-GR" b="1" i="1" dirty="0" smtClean="0">
                        <a:solidFill>
                          <a:schemeClr val="accent6">
                            <a:lumMod val="50000"/>
                          </a:schemeClr>
                        </a:solidFill>
                      </a:rPr>
                      <a:t>1</a:t>
                    </a:r>
                    <a:r>
                      <a:rPr lang="el-GR" dirty="0" smtClean="0"/>
                      <a:t>,6%</a:t>
                    </a:r>
                    <a:endParaRPr lang="en-US" dirty="0"/>
                  </a:p>
                </c:rich>
              </c:tx>
              <c:showVal val="1"/>
            </c:dLbl>
            <c:dLbl>
              <c:idx val="2"/>
              <c:layout>
                <c:manualLayout>
                  <c:x val="-3.9734130455915347E-2"/>
                  <c:y val="-7.2574831035958534E-2"/>
                </c:manualLayout>
              </c:layout>
              <c:tx>
                <c:rich>
                  <a:bodyPr/>
                  <a:lstStyle/>
                  <a:p>
                    <a:r>
                      <a:rPr lang="el-GR" b="1" i="1" dirty="0" smtClean="0">
                        <a:solidFill>
                          <a:schemeClr val="accent6">
                            <a:lumMod val="50000"/>
                          </a:schemeClr>
                        </a:solidFill>
                      </a:rPr>
                      <a:t>2</a:t>
                    </a:r>
                    <a:r>
                      <a:rPr lang="el-GR" dirty="0" smtClean="0"/>
                      <a:t>%</a:t>
                    </a:r>
                    <a:endParaRPr lang="en-US" dirty="0"/>
                  </a:p>
                </c:rich>
              </c:tx>
              <c:showVal val="1"/>
            </c:dLbl>
            <c:dLbl>
              <c:idx val="3"/>
              <c:layout>
                <c:manualLayout>
                  <c:x val="8.9585156022164189E-4"/>
                  <c:y val="-2.1011219048852222E-2"/>
                </c:manualLayout>
              </c:layout>
              <c:tx>
                <c:rich>
                  <a:bodyPr/>
                  <a:lstStyle/>
                  <a:p>
                    <a:r>
                      <a:rPr lang="el-GR" b="1" i="1" dirty="0" smtClean="0">
                        <a:solidFill>
                          <a:schemeClr val="accent6">
                            <a:lumMod val="50000"/>
                          </a:schemeClr>
                        </a:solidFill>
                      </a:rPr>
                      <a:t>0</a:t>
                    </a:r>
                    <a:r>
                      <a:rPr lang="el-GR" dirty="0" smtClean="0"/>
                      <a:t>,66%</a:t>
                    </a:r>
                    <a:endParaRPr lang="en-US" dirty="0"/>
                  </a:p>
                </c:rich>
              </c:tx>
              <c:showVal val="1"/>
            </c:dLbl>
            <c:txPr>
              <a:bodyPr/>
              <a:lstStyle/>
              <a:p>
                <a:pPr>
                  <a:defRPr b="1" i="1">
                    <a:solidFill>
                      <a:schemeClr val="accent6">
                        <a:lumMod val="50000"/>
                      </a:schemeClr>
                    </a:solidFill>
                  </a:defRPr>
                </a:pPr>
                <a:endParaRPr lang="el-GR"/>
              </a:p>
            </c:txPr>
            <c:showVal val="1"/>
            <c:showLeaderLines val="1"/>
          </c:dLbls>
          <c:cat>
            <c:strRef>
              <c:f>Φύλλο1!$A$2:$A$5</c:f>
              <c:strCache>
                <c:ptCount val="4"/>
                <c:pt idx="0">
                  <c:v>Μη πόσιμο νερό στους ωκεανούς</c:v>
                </c:pt>
                <c:pt idx="1">
                  <c:v>Νέρο στους παγετώνες</c:v>
                </c:pt>
                <c:pt idx="2">
                  <c:v>Γλυκό Νερό</c:v>
                </c:pt>
                <c:pt idx="3">
                  <c:v>Υπόγειο νερό</c:v>
                </c:pt>
              </c:strCache>
            </c:strRef>
          </c:cat>
          <c:val>
            <c:numRef>
              <c:f>Φύλλο1!$B$2:$B$5</c:f>
              <c:numCache>
                <c:formatCode>General</c:formatCode>
                <c:ptCount val="4"/>
                <c:pt idx="0">
                  <c:v>25</c:v>
                </c:pt>
                <c:pt idx="1">
                  <c:v>0.5</c:v>
                </c:pt>
                <c:pt idx="2">
                  <c:v>1</c:v>
                </c:pt>
                <c:pt idx="3">
                  <c:v>0.2</c:v>
                </c:pt>
              </c:numCache>
            </c:numRef>
          </c:val>
        </c:ser>
        <c:firstSliceAng val="0"/>
      </c:pieChart>
    </c:plotArea>
    <c:legend>
      <c:legendPos val="r"/>
      <c:layout/>
      <c:txPr>
        <a:bodyPr/>
        <a:lstStyle/>
        <a:p>
          <a:pPr>
            <a:defRPr b="1" i="1"/>
          </a:pPr>
          <a:endParaRPr lang="el-GR"/>
        </a:p>
      </c:txPr>
    </c:legend>
    <c:plotVisOnly val="1"/>
    <c:dispBlanksAs val="zero"/>
  </c:chart>
  <c:txPr>
    <a:bodyPr/>
    <a:lstStyle/>
    <a:p>
      <a:pPr>
        <a:defRPr sz="1800"/>
      </a:pPr>
      <a:endParaRPr lang="el-G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56180B6-B36D-4564-BB1E-85525ED45594}" type="datetimeFigureOut">
              <a:rPr lang="el-GR" smtClean="0"/>
              <a:pPr/>
              <a:t>21/1/2013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B70BC3D-AE84-4BF2-B12B-5F0865177F3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180B6-B36D-4564-BB1E-85525ED45594}" type="datetimeFigureOut">
              <a:rPr lang="el-GR" smtClean="0"/>
              <a:pPr/>
              <a:t>21/1/2013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0BC3D-AE84-4BF2-B12B-5F0865177F3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cec.vcn.bc.ca/mpfc/modules/wat-soug.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051720" y="188640"/>
            <a:ext cx="4536504"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dirty="0" smtClean="0">
                <a:solidFill>
                  <a:schemeClr val="accent6">
                    <a:lumMod val="50000"/>
                  </a:schemeClr>
                </a:solidFill>
                <a:latin typeface="Blackadder ITC" pitchFamily="82" charset="0"/>
              </a:rPr>
              <a:t>PROJECT</a:t>
            </a:r>
            <a:r>
              <a:rPr lang="en-US" sz="4800" dirty="0" smtClean="0">
                <a:solidFill>
                  <a:schemeClr val="accent6">
                    <a:lumMod val="50000"/>
                  </a:schemeClr>
                </a:solidFill>
                <a:latin typeface="Baskerville Old Face" pitchFamily="18" charset="0"/>
              </a:rPr>
              <a:t> 3: </a:t>
            </a:r>
            <a:r>
              <a:rPr lang="el-GR" sz="4800" dirty="0" smtClean="0">
                <a:solidFill>
                  <a:schemeClr val="accent6">
                    <a:lumMod val="50000"/>
                  </a:schemeClr>
                </a:solidFill>
              </a:rPr>
              <a:t>ΝΕΡΟ ΚΑΙ ΔΙΑΧΕΙΡΗΣΗ</a:t>
            </a:r>
            <a:endParaRPr lang="el-GR" sz="4800" dirty="0">
              <a:solidFill>
                <a:schemeClr val="accent6">
                  <a:lumMod val="50000"/>
                </a:schemeClr>
              </a:solidFill>
            </a:endParaRPr>
          </a:p>
        </p:txBody>
      </p:sp>
      <p:sp>
        <p:nvSpPr>
          <p:cNvPr id="3" name="2 - TextBox"/>
          <p:cNvSpPr txBox="1"/>
          <p:nvPr/>
        </p:nvSpPr>
        <p:spPr>
          <a:xfrm>
            <a:off x="2627784" y="2780928"/>
            <a:ext cx="3312368"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l-GR" sz="2800" dirty="0" smtClean="0">
                <a:solidFill>
                  <a:schemeClr val="tx1"/>
                </a:solidFill>
              </a:rPr>
              <a:t>ΠΗΓΕΣ ΤΟΥ ΝΕΡΟΥ</a:t>
            </a:r>
            <a:endParaRPr lang="el-GR" sz="2800" dirty="0">
              <a:solidFill>
                <a:schemeClr val="tx1"/>
              </a:solidFill>
            </a:endParaRPr>
          </a:p>
        </p:txBody>
      </p:sp>
      <p:pic>
        <p:nvPicPr>
          <p:cNvPr id="1026" name="Picture 2" descr="http://2.bp.blogspot.com/-CCt8tOp43HQ/Tdvi9iHbbCI/AAAAAAAAAAs/9uahRlMcj_E/s1600/%25CE%25A0%25CE%2597%25CE%2593%25CE%2597.jpg"/>
          <p:cNvPicPr>
            <a:picLocks noChangeAspect="1" noChangeArrowheads="1"/>
          </p:cNvPicPr>
          <p:nvPr/>
        </p:nvPicPr>
        <p:blipFill>
          <a:blip r:embed="rId2" cstate="print"/>
          <a:srcRect/>
          <a:stretch>
            <a:fillRect/>
          </a:stretch>
        </p:blipFill>
        <p:spPr bwMode="auto">
          <a:xfrm>
            <a:off x="2267744" y="3501008"/>
            <a:ext cx="4048125" cy="30384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28662" y="1428736"/>
            <a:ext cx="2428892" cy="313932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l-GR" dirty="0" smtClean="0"/>
              <a:t>Για να πλύνουμε  τα λαχανικά και τα φρούτα μπορούμε να χρησιμοποιήσουμε μια λεκάνη με την όποια δεν σπαταλάμε νερό. Παράλληλα, το νερό που θα περισσέψει μπορεί να χρησιμοποιηθεί σε πότισμα.                                             </a:t>
            </a:r>
            <a:endParaRPr lang="el-GR" dirty="0"/>
          </a:p>
        </p:txBody>
      </p:sp>
      <p:pic>
        <p:nvPicPr>
          <p:cNvPr id="18434" name="Picture 2" descr="http://gym-n-agion.kil.sch.gr/trofima.jpg"/>
          <p:cNvPicPr>
            <a:picLocks noChangeAspect="1" noChangeArrowheads="1"/>
          </p:cNvPicPr>
          <p:nvPr/>
        </p:nvPicPr>
        <p:blipFill>
          <a:blip r:embed="rId2"/>
          <a:srcRect/>
          <a:stretch>
            <a:fillRect/>
          </a:stretch>
        </p:blipFill>
        <p:spPr bwMode="auto">
          <a:xfrm>
            <a:off x="3643306" y="428604"/>
            <a:ext cx="4471992" cy="328614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Τα έγγραφά μου\Εικόνα1.jpg"/>
          <p:cNvPicPr>
            <a:picLocks noChangeAspect="1" noChangeArrowheads="1"/>
          </p:cNvPicPr>
          <p:nvPr/>
        </p:nvPicPr>
        <p:blipFill>
          <a:blip r:embed="rId2"/>
          <a:srcRect/>
          <a:stretch>
            <a:fillRect/>
          </a:stretch>
        </p:blipFill>
        <p:spPr bwMode="auto">
          <a:xfrm>
            <a:off x="-1" y="0"/>
            <a:ext cx="9436071" cy="6858000"/>
          </a:xfrm>
          <a:prstGeom prst="rect">
            <a:avLst/>
          </a:prstGeom>
          <a:noFill/>
        </p:spPr>
      </p:pic>
      <p:sp>
        <p:nvSpPr>
          <p:cNvPr id="3" name="2 - Θέση περιεχομένου"/>
          <p:cNvSpPr>
            <a:spLocks noGrp="1"/>
          </p:cNvSpPr>
          <p:nvPr>
            <p:ph idx="1"/>
          </p:nvPr>
        </p:nvSpPr>
        <p:spPr>
          <a:xfrm>
            <a:off x="0" y="2836093"/>
            <a:ext cx="5544616" cy="4021907"/>
          </a:xfrm>
        </p:spPr>
        <p:txBody>
          <a:bodyPr>
            <a:normAutofit/>
          </a:bodyPr>
          <a:lstStyle/>
          <a:p>
            <a:pPr algn="just">
              <a:buNone/>
            </a:pPr>
            <a:r>
              <a:rPr lang="el-GR" sz="2800" b="1" i="1" dirty="0" smtClean="0">
                <a:solidFill>
                  <a:srgbClr val="7030A0"/>
                </a:solidFill>
              </a:rPr>
              <a:t>Η  προστασία και η διατήρηση του νερού είναι ευθύνη όλων μας και πρέπει να βάλουμε τα δυνατά μας για να περάσουμε αυτές τις οικολογικές αντιλήψεις και στις επόμενες γενιές</a:t>
            </a:r>
            <a:endParaRPr lang="el-GR" sz="2800" b="1" i="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mtClean="0"/>
              <a:t>ΠΗΓΕΣ</a:t>
            </a:r>
            <a:endParaRPr lang="el-GR" dirty="0"/>
          </a:p>
        </p:txBody>
      </p:sp>
      <p:sp>
        <p:nvSpPr>
          <p:cNvPr id="3" name="2 - Θέση περιεχομένου"/>
          <p:cNvSpPr>
            <a:spLocks noGrp="1"/>
          </p:cNvSpPr>
          <p:nvPr>
            <p:ph idx="1"/>
          </p:nvPr>
        </p:nvSpPr>
        <p:spPr/>
        <p:txBody>
          <a:bodyPr>
            <a:normAutofit/>
          </a:bodyPr>
          <a:lstStyle/>
          <a:p>
            <a:r>
              <a:rPr lang="el-GR" u="sng" dirty="0" smtClean="0">
                <a:hlinkClick r:id="rId2"/>
              </a:rPr>
              <a:t>http://cec.vcn.bc.ca/mpfc/modules/wat-soug.htm</a:t>
            </a:r>
            <a:endParaRPr lang="el-GR" dirty="0" smtClean="0"/>
          </a:p>
          <a:p>
            <a:r>
              <a:rPr lang="el-GR" u="sng" dirty="0" smtClean="0"/>
              <a:t>http://www.watersave.gr</a:t>
            </a:r>
            <a:endParaRPr lang="el-GR" dirty="0" smtClean="0"/>
          </a:p>
          <a:p>
            <a:r>
              <a:rPr lang="el-GR" b="1" i="1" u="sng" dirty="0" smtClean="0"/>
              <a:t>http://www.ypeka.gr</a:t>
            </a:r>
            <a:endParaRPr lang="el-GR" dirty="0" smtClean="0"/>
          </a:p>
          <a:p>
            <a:r>
              <a:rPr lang="el-GR" u="sng" dirty="0" smtClean="0"/>
              <a:t>http://www.pemptousia.gr/2012/</a:t>
            </a:r>
            <a:endParaRPr lang="el-GR" dirty="0" smtClean="0"/>
          </a:p>
          <a:p>
            <a:r>
              <a:rPr lang="el-GR" i="1" dirty="0" err="1" smtClean="0"/>
              <a:t>www.ep</a:t>
            </a:r>
            <a:r>
              <a:rPr lang="el-GR" i="1" dirty="0" smtClean="0"/>
              <a:t>-</a:t>
            </a:r>
            <a:r>
              <a:rPr lang="el-GR" i="1" dirty="0" err="1" smtClean="0"/>
              <a:t>empower.eu</a:t>
            </a: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6">
                    <a:lumMod val="75000"/>
                  </a:schemeClr>
                </a:solidFill>
              </a:rPr>
              <a:t>Διαχείριση νερού</a:t>
            </a:r>
            <a:endParaRPr lang="el-GR" dirty="0">
              <a:solidFill>
                <a:schemeClr val="accent6">
                  <a:lumMod val="75000"/>
                </a:schemeClr>
              </a:solidFill>
            </a:endParaRPr>
          </a:p>
        </p:txBody>
      </p:sp>
      <p:sp>
        <p:nvSpPr>
          <p:cNvPr id="4" name="3 - Θέση περιεχομένου"/>
          <p:cNvSpPr>
            <a:spLocks noGrp="1"/>
          </p:cNvSpPr>
          <p:nvPr>
            <p:ph idx="1"/>
          </p:nvPr>
        </p:nvSpPr>
        <p:spPr>
          <a:xfrm>
            <a:off x="539552" y="1628800"/>
            <a:ext cx="8229600" cy="4525963"/>
          </a:xfrm>
        </p:spPr>
        <p:txBody>
          <a:bodyPr/>
          <a:lstStyle/>
          <a:p>
            <a:pPr>
              <a:buNone/>
            </a:pPr>
            <a:r>
              <a:rPr lang="en-US" i="1" dirty="0" smtClean="0">
                <a:solidFill>
                  <a:srgbClr val="FFCC66"/>
                </a:solidFill>
              </a:rPr>
              <a:t>Project </a:t>
            </a:r>
            <a:r>
              <a:rPr lang="el-GR" i="1" dirty="0" smtClean="0">
                <a:solidFill>
                  <a:srgbClr val="FFCC66"/>
                </a:solidFill>
              </a:rPr>
              <a:t>Βιώσιμη κατανάλωση</a:t>
            </a:r>
          </a:p>
          <a:p>
            <a:pPr>
              <a:buNone/>
            </a:pPr>
            <a:r>
              <a:rPr lang="el-GR" i="1" u="sng" smtClean="0">
                <a:solidFill>
                  <a:srgbClr val="FFCC66"/>
                </a:solidFill>
              </a:rPr>
              <a:t>Μέλη </a:t>
            </a:r>
            <a:r>
              <a:rPr lang="el-GR" i="1" u="sng" dirty="0" smtClean="0">
                <a:solidFill>
                  <a:srgbClr val="FFCC66"/>
                </a:solidFill>
              </a:rPr>
              <a:t>ομάδας</a:t>
            </a:r>
          </a:p>
          <a:p>
            <a:pPr>
              <a:buNone/>
            </a:pPr>
            <a:r>
              <a:rPr lang="el-GR" i="1" u="sng" dirty="0" smtClean="0">
                <a:solidFill>
                  <a:srgbClr val="FFCC66"/>
                </a:solidFill>
              </a:rPr>
              <a:t>Θέμης Ευσταθίου</a:t>
            </a:r>
          </a:p>
          <a:p>
            <a:pPr>
              <a:buNone/>
            </a:pPr>
            <a:r>
              <a:rPr lang="el-GR" i="1" u="sng" dirty="0" smtClean="0">
                <a:solidFill>
                  <a:srgbClr val="FFCC66"/>
                </a:solidFill>
              </a:rPr>
              <a:t>Χρύσα Κιουτουρόγλου</a:t>
            </a:r>
          </a:p>
          <a:p>
            <a:pPr>
              <a:buNone/>
            </a:pPr>
            <a:r>
              <a:rPr lang="el-GR" i="1" u="sng" dirty="0" smtClean="0">
                <a:solidFill>
                  <a:srgbClr val="FFCC66"/>
                </a:solidFill>
              </a:rPr>
              <a:t>Σόνια Κούτουκα</a:t>
            </a:r>
          </a:p>
          <a:p>
            <a:pPr>
              <a:buNone/>
            </a:pPr>
            <a:r>
              <a:rPr lang="el-GR" i="1" u="sng" dirty="0" smtClean="0">
                <a:solidFill>
                  <a:srgbClr val="FFCC66"/>
                </a:solidFill>
              </a:rPr>
              <a:t>Κων/νος Καραμπελόπουλος</a:t>
            </a:r>
          </a:p>
          <a:p>
            <a:pPr>
              <a:buNone/>
            </a:pPr>
            <a:endParaRPr lang="el-GR" dirty="0" smtClean="0"/>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anim calcmode="lin" valueType="num">
                                      <p:cBhvr>
                                        <p:cTn id="14" dur="5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365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tgtEl>
                                          <p:spTgt spid="4">
                                            <p:txEl>
                                              <p:pRg st="1" end="1"/>
                                            </p:txEl>
                                          </p:spTgt>
                                        </p:tgtEl>
                                      </p:cBhvr>
                                    </p:animEffect>
                                    <p:anim calcmode="lin" valueType="num">
                                      <p:cBhvr>
                                        <p:cTn id="20" dur="5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21"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460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anim calcmode="lin" valueType="num">
                                      <p:cBhvr>
                                        <p:cTn id="26" dur="5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27"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28" fill="hold">
                            <p:stCondLst>
                              <p:cond delay="575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500"/>
                                        <p:tgtEl>
                                          <p:spTgt spid="4">
                                            <p:txEl>
                                              <p:pRg st="3" end="3"/>
                                            </p:txEl>
                                          </p:spTgt>
                                        </p:tgtEl>
                                      </p:cBhvr>
                                    </p:animEffect>
                                    <p:anim calcmode="lin" valueType="num">
                                      <p:cBhvr>
                                        <p:cTn id="32" dur="500" fill="hold"/>
                                        <p:tgtEl>
                                          <p:spTgt spid="4">
                                            <p:txEl>
                                              <p:pRg st="3" end="3"/>
                                            </p:txEl>
                                          </p:spTgt>
                                        </p:tgtEl>
                                        <p:attrNameLst>
                                          <p:attrName>ppt_x</p:attrName>
                                        </p:attrNameLst>
                                      </p:cBhvr>
                                      <p:tavLst>
                                        <p:tav tm="0">
                                          <p:val>
                                            <p:strVal val="#ppt_x-.1"/>
                                          </p:val>
                                        </p:tav>
                                        <p:tav tm="100000">
                                          <p:val>
                                            <p:strVal val="#ppt_x"/>
                                          </p:val>
                                        </p:tav>
                                      </p:tavLst>
                                    </p:anim>
                                    <p:anim calcmode="lin" valueType="num">
                                      <p:cBhvr>
                                        <p:cTn id="33"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710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500"/>
                                        <p:tgtEl>
                                          <p:spTgt spid="4">
                                            <p:txEl>
                                              <p:pRg st="4" end="4"/>
                                            </p:txEl>
                                          </p:spTgt>
                                        </p:tgtEl>
                                      </p:cBhvr>
                                    </p:animEffect>
                                    <p:anim calcmode="lin" valueType="num">
                                      <p:cBhvr>
                                        <p:cTn id="38" dur="500" fill="hold"/>
                                        <p:tgtEl>
                                          <p:spTgt spid="4">
                                            <p:txEl>
                                              <p:pRg st="4" end="4"/>
                                            </p:txEl>
                                          </p:spTgt>
                                        </p:tgtEl>
                                        <p:attrNameLst>
                                          <p:attrName>ppt_x</p:attrName>
                                        </p:attrNameLst>
                                      </p:cBhvr>
                                      <p:tavLst>
                                        <p:tav tm="0">
                                          <p:val>
                                            <p:strVal val="#ppt_x-.1"/>
                                          </p:val>
                                        </p:tav>
                                        <p:tav tm="100000">
                                          <p:val>
                                            <p:strVal val="#ppt_x"/>
                                          </p:val>
                                        </p:tav>
                                      </p:tavLst>
                                    </p:anim>
                                    <p:anim calcmode="lin" valueType="num">
                                      <p:cBhvr>
                                        <p:cTn id="39"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40" fill="hold">
                            <p:stCondLst>
                              <p:cond delay="8200"/>
                            </p:stCondLst>
                            <p:childTnLst>
                              <p:par>
                                <p:cTn id="41" presetID="40" presetClass="entr" presetSubtype="0" fill="hold" grpId="0" nodeType="afterEffect">
                                  <p:stCondLst>
                                    <p:cond delay="0"/>
                                  </p:stCondLst>
                                  <p:iterate type="lt">
                                    <p:tmPct val="10000"/>
                                  </p:iterate>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500"/>
                                        <p:tgtEl>
                                          <p:spTgt spid="4">
                                            <p:txEl>
                                              <p:pRg st="5" end="5"/>
                                            </p:txEl>
                                          </p:spTgt>
                                        </p:tgtEl>
                                      </p:cBhvr>
                                    </p:animEffect>
                                    <p:anim calcmode="lin" valueType="num">
                                      <p:cBhvr>
                                        <p:cTn id="44" dur="500" fill="hold"/>
                                        <p:tgtEl>
                                          <p:spTgt spid="4">
                                            <p:txEl>
                                              <p:pRg st="5" end="5"/>
                                            </p:txEl>
                                          </p:spTgt>
                                        </p:tgtEl>
                                        <p:attrNameLst>
                                          <p:attrName>ppt_x</p:attrName>
                                        </p:attrNameLst>
                                      </p:cBhvr>
                                      <p:tavLst>
                                        <p:tav tm="0">
                                          <p:val>
                                            <p:strVal val="#ppt_x-.1"/>
                                          </p:val>
                                        </p:tav>
                                        <p:tav tm="100000">
                                          <p:val>
                                            <p:strVal val="#ppt_x"/>
                                          </p:val>
                                        </p:tav>
                                      </p:tavLst>
                                    </p:anim>
                                    <p:anim calcmode="lin" valueType="num">
                                      <p:cBhvr>
                                        <p:cTn id="45"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419872" y="980728"/>
            <a:ext cx="194421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l-GR" dirty="0" smtClean="0"/>
              <a:t>ΠΗΓΕΣ ΝΕΡΟΥ</a:t>
            </a:r>
            <a:endParaRPr lang="el-GR" dirty="0"/>
          </a:p>
        </p:txBody>
      </p:sp>
      <p:cxnSp>
        <p:nvCxnSpPr>
          <p:cNvPr id="4" name="3 - Ευθύγραμμο βέλος σύνδεσης"/>
          <p:cNvCxnSpPr/>
          <p:nvPr/>
        </p:nvCxnSpPr>
        <p:spPr>
          <a:xfrm flipH="1">
            <a:off x="2843808" y="1772816"/>
            <a:ext cx="648072" cy="11521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5 - Ευθύγραμμο βέλος σύνδεσης"/>
          <p:cNvCxnSpPr/>
          <p:nvPr/>
        </p:nvCxnSpPr>
        <p:spPr>
          <a:xfrm>
            <a:off x="4283968" y="1844824"/>
            <a:ext cx="0" cy="122413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7 - Ευθύγραμμο βέλος σύνδεσης"/>
          <p:cNvCxnSpPr/>
          <p:nvPr/>
        </p:nvCxnSpPr>
        <p:spPr>
          <a:xfrm>
            <a:off x="5364088" y="1772816"/>
            <a:ext cx="720080" cy="10081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8 - TextBox"/>
          <p:cNvSpPr txBox="1"/>
          <p:nvPr/>
        </p:nvSpPr>
        <p:spPr>
          <a:xfrm>
            <a:off x="1547664" y="3212976"/>
            <a:ext cx="151216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dirty="0" smtClean="0"/>
              <a:t>ΑΤΜΟΣΦΑΙΡΑ</a:t>
            </a:r>
            <a:endParaRPr lang="el-GR" dirty="0"/>
          </a:p>
        </p:txBody>
      </p:sp>
      <p:sp>
        <p:nvSpPr>
          <p:cNvPr id="10" name="9 - TextBox"/>
          <p:cNvSpPr txBox="1"/>
          <p:nvPr/>
        </p:nvSpPr>
        <p:spPr>
          <a:xfrm>
            <a:off x="3635896" y="3356992"/>
            <a:ext cx="129614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dirty="0" smtClean="0"/>
              <a:t>ΕΠΙΦΑΝΕΙΑ</a:t>
            </a:r>
            <a:endParaRPr lang="el-GR" dirty="0"/>
          </a:p>
        </p:txBody>
      </p:sp>
      <p:sp>
        <p:nvSpPr>
          <p:cNvPr id="11" name="10 - TextBox"/>
          <p:cNvSpPr txBox="1"/>
          <p:nvPr/>
        </p:nvSpPr>
        <p:spPr>
          <a:xfrm>
            <a:off x="5724128" y="2996952"/>
            <a:ext cx="1368152"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l-GR" dirty="0" smtClean="0"/>
              <a:t>ΥΠΕΔΑΦΟΣ</a:t>
            </a:r>
            <a:endParaRPr lang="el-GR" dirty="0"/>
          </a:p>
        </p:txBody>
      </p:sp>
      <p:sp>
        <p:nvSpPr>
          <p:cNvPr id="12" name="11 - TextBox"/>
          <p:cNvSpPr txBox="1"/>
          <p:nvPr/>
        </p:nvSpPr>
        <p:spPr>
          <a:xfrm>
            <a:off x="1907704" y="4653136"/>
            <a:ext cx="5256584"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l-GR" dirty="0" smtClean="0"/>
              <a:t>ΔΗΛΑΔΗ ΤΟ ΝΕΡΟ ΕΞΑΣΦΑΛΙΖΕΤΑΙ ΑΠΟ ΤΗΝ ΑΤΜΟΣΦΑΙΡΑ, ΤΗΝ ΕΠΙΦΑΝΕΙΑ ΚΑΙ ΤΟ ΥΠΕΔΑΦΟΣ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bg/>
                                          </p:spTgt>
                                        </p:tgtEl>
                                        <p:attrNameLst>
                                          <p:attrName>style.visibility</p:attrName>
                                        </p:attrNameLst>
                                      </p:cBhvr>
                                      <p:to>
                                        <p:strVal val="visible"/>
                                      </p:to>
                                    </p:set>
                                    <p:anim calcmode="lin" valueType="num">
                                      <p:cBhvr additive="base">
                                        <p:cTn id="19" dur="500" fill="hold"/>
                                        <p:tgtEl>
                                          <p:spTgt spid="9">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9">
                                            <p:bg/>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bg/>
                                          </p:spTgt>
                                        </p:tgtEl>
                                        <p:attrNameLst>
                                          <p:attrName>style.visibility</p:attrName>
                                        </p:attrNameLst>
                                      </p:cBhvr>
                                      <p:to>
                                        <p:strVal val="visible"/>
                                      </p:to>
                                    </p:set>
                                    <p:anim calcmode="lin" valueType="num">
                                      <p:cBhvr additive="base">
                                        <p:cTn id="29"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bg/>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anim calcmode="lin" valueType="num">
                                      <p:cBhvr additive="base">
                                        <p:cTn id="3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bg/>
                                          </p:spTgt>
                                        </p:tgtEl>
                                        <p:attrNameLst>
                                          <p:attrName>style.visibility</p:attrName>
                                        </p:attrNameLst>
                                      </p:cBhvr>
                                      <p:to>
                                        <p:strVal val="visible"/>
                                      </p:to>
                                    </p:set>
                                    <p:anim calcmode="lin" valueType="num">
                                      <p:cBhvr additive="base">
                                        <p:cTn id="39"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11">
                                            <p:bg/>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calcmode="lin" valueType="num">
                                      <p:cBhvr additive="base">
                                        <p:cTn id="4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strips(downLeft)">
                                      <p:cBhvr>
                                        <p:cTn id="4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9" grpId="0" build="allAtOnce" animBg="1"/>
      <p:bldP spid="10" grpId="0" build="allAtOnce" animBg="1"/>
      <p:bldP spid="11" grpId="0" build="allAtOnce"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229600" cy="1224136"/>
          </a:xfrm>
        </p:spPr>
        <p:txBody>
          <a:bodyPr>
            <a:normAutofit fontScale="90000"/>
          </a:bodyPr>
          <a:lstStyle/>
          <a:p>
            <a:pPr algn="l"/>
            <a:r>
              <a:rPr lang="el-GR" sz="2400" b="1" i="1" dirty="0" smtClean="0">
                <a:solidFill>
                  <a:srgbClr val="C00000"/>
                </a:solidFill>
              </a:rPr>
              <a:t>Έχει αποδειχτεί επανειλημμένα ότι το μεγαλύτερο μέρος του νερού δεν είναι κατάλληλο προς κατανάλωση ενώ από το πόσιμο νερό που μας μένει μπορούμε να αξιοποιήσουμε </a:t>
            </a:r>
            <a:r>
              <a:rPr lang="el-GR" sz="2400" b="1" i="1" u="sng" dirty="0" smtClean="0">
                <a:solidFill>
                  <a:srgbClr val="C00000"/>
                </a:solidFill>
              </a:rPr>
              <a:t>μόνο το 2%</a:t>
            </a:r>
            <a:r>
              <a:rPr lang="el-GR" sz="1400" dirty="0" smtClean="0">
                <a:solidFill>
                  <a:srgbClr val="C00000"/>
                </a:solidFill>
              </a:rPr>
              <a:t/>
            </a:r>
            <a:br>
              <a:rPr lang="el-GR" sz="1400" dirty="0" smtClean="0">
                <a:solidFill>
                  <a:srgbClr val="C00000"/>
                </a:solidFill>
              </a:rPr>
            </a:br>
            <a:endParaRPr lang="el-GR" sz="1400" dirty="0">
              <a:solidFill>
                <a:srgbClr val="C00000"/>
              </a:solidFill>
            </a:endParaRPr>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par>
                          <p:cTn id="8" fill="hold">
                            <p:stCondLst>
                              <p:cond delay="1000"/>
                            </p:stCondLst>
                            <p:childTnLst>
                              <p:par>
                                <p:cTn id="9" presetID="26"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9552" y="1412776"/>
            <a:ext cx="2736304" cy="3139321"/>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l-GR" dirty="0" smtClean="0"/>
              <a:t>Υπάρχουν δύο ειδών  πηγές νερού που είναι στην επιφάνεια. Αυτές ου είναι στάσιμες και αυτές που είναι σε ροή. Όπως  οι θάλασσες , οι ωκεανοί, τα ποτάμια, οι λίμνες  κ.α. Το στάσιμο νερό δεν είναι τόσο καθαρό, συνήθως, όσο το νερό που ρέει.</a:t>
            </a:r>
            <a:endParaRPr lang="el-GR" dirty="0"/>
          </a:p>
        </p:txBody>
      </p:sp>
      <p:sp>
        <p:nvSpPr>
          <p:cNvPr id="8" name="7 - TextBox"/>
          <p:cNvSpPr txBox="1"/>
          <p:nvPr/>
        </p:nvSpPr>
        <p:spPr>
          <a:xfrm>
            <a:off x="1619672" y="404665"/>
            <a:ext cx="5688632"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l-GR" sz="3600" dirty="0" smtClean="0"/>
              <a:t>ΤΟ ΝΕΡΟ ΤΗΣ ΕΠΙΦΑΝΕΙΑΣ</a:t>
            </a:r>
            <a:endParaRPr lang="el-GR" sz="3600" dirty="0"/>
          </a:p>
        </p:txBody>
      </p:sp>
      <p:pic>
        <p:nvPicPr>
          <p:cNvPr id="15362" name="Picture 2" descr="https://lh6.googleusercontent.com/-VfLGJYrCchM/TYuZaL_iw7I/AAAAAAAAALI/B1syKY346AU/m21-8362112.JPG"/>
          <p:cNvPicPr>
            <a:picLocks noChangeAspect="1" noChangeArrowheads="1"/>
          </p:cNvPicPr>
          <p:nvPr/>
        </p:nvPicPr>
        <p:blipFill>
          <a:blip r:embed="rId2" cstate="print"/>
          <a:srcRect/>
          <a:stretch>
            <a:fillRect/>
          </a:stretch>
        </p:blipFill>
        <p:spPr bwMode="auto">
          <a:xfrm>
            <a:off x="3995936" y="1484784"/>
            <a:ext cx="4320480" cy="446449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Υπότιτλος"/>
          <p:cNvSpPr>
            <a:spLocks noGrp="1"/>
          </p:cNvSpPr>
          <p:nvPr>
            <p:ph type="subTitle" idx="1"/>
          </p:nvPr>
        </p:nvSpPr>
        <p:spPr>
          <a:xfrm>
            <a:off x="1115616" y="260648"/>
            <a:ext cx="6400800" cy="3600400"/>
          </a:xfrm>
        </p:spPr>
        <p:txBody>
          <a:bodyPr>
            <a:normAutofit/>
          </a:bodyPr>
          <a:lstStyle/>
          <a:p>
            <a:r>
              <a:rPr lang="el-GR" sz="2400" b="1" i="1" dirty="0" smtClean="0">
                <a:solidFill>
                  <a:schemeClr val="accent2">
                    <a:lumMod val="50000"/>
                  </a:schemeClr>
                </a:solidFill>
              </a:rPr>
              <a:t>Το νερό είναι το πολυτιμότερο αγαθό που έχει και χρειάζεται ο άνθρωπος.</a:t>
            </a:r>
          </a:p>
          <a:p>
            <a:r>
              <a:rPr lang="el-GR" sz="2400" b="1" i="1" dirty="0" smtClean="0">
                <a:solidFill>
                  <a:schemeClr val="accent2">
                    <a:lumMod val="50000"/>
                  </a:schemeClr>
                </a:solidFill>
              </a:rPr>
              <a:t>Παρόλα αυτά το σπαταλάει ασύστολα καθώς δεν μπορεί να φανταστεί ένα μέλλον χωρίς καθόλου νερό.</a:t>
            </a:r>
          </a:p>
          <a:p>
            <a:r>
              <a:rPr lang="el-GR" sz="2400" b="1" i="1" dirty="0" smtClean="0">
                <a:solidFill>
                  <a:schemeClr val="accent2">
                    <a:lumMod val="50000"/>
                  </a:schemeClr>
                </a:solidFill>
              </a:rPr>
              <a:t>Αν δεν κινητοποιηθούμε το νερό θα είναι σύντομα μια γλυκιά ανάμνηση και όλος ο πλανήτης θα υποφέρει από την έλλειψη του</a:t>
            </a:r>
            <a:r>
              <a:rPr lang="el-GR" sz="2400" b="1" i="1" dirty="0" smtClean="0">
                <a:solidFill>
                  <a:srgbClr val="00B0F0"/>
                </a:solidFill>
              </a:rPr>
              <a:t>.</a:t>
            </a:r>
            <a:endParaRPr lang="el-GR" sz="2400" b="1" i="1" dirty="0">
              <a:solidFill>
                <a:srgbClr val="00B0F0"/>
              </a:solidFill>
            </a:endParaRPr>
          </a:p>
        </p:txBody>
      </p:sp>
      <p:pic>
        <p:nvPicPr>
          <p:cNvPr id="7" name="6 - Εικόνα" descr="WATER_DROP_1253520e.jpg"/>
          <p:cNvPicPr>
            <a:picLocks noChangeAspect="1"/>
          </p:cNvPicPr>
          <p:nvPr/>
        </p:nvPicPr>
        <p:blipFill>
          <a:blip r:embed="rId2" cstate="print"/>
          <a:stretch>
            <a:fillRect/>
          </a:stretch>
        </p:blipFill>
        <p:spPr>
          <a:xfrm>
            <a:off x="2771800" y="3356992"/>
            <a:ext cx="3028950" cy="306896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lt">
                                    <p:tmPct val="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iterate type="lt">
                                    <p:tmPct val="0"/>
                                  </p:iterate>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20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grpId="0" nodeType="afterEffect">
                                  <p:stCondLst>
                                    <p:cond delay="0"/>
                                  </p:stCondLst>
                                  <p:iterate type="lt">
                                    <p:tmPct val="0"/>
                                  </p:iterate>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20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55"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0.70"/>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143000"/>
          </a:xfrm>
        </p:spPr>
        <p:txBody>
          <a:bodyPr>
            <a:normAutofit fontScale="90000"/>
          </a:bodyPr>
          <a:lstStyle/>
          <a:p>
            <a:r>
              <a:rPr lang="el-GR" b="1" i="1" dirty="0" smtClean="0">
                <a:solidFill>
                  <a:schemeClr val="accent3">
                    <a:lumMod val="50000"/>
                  </a:schemeClr>
                </a:solidFill>
              </a:rPr>
              <a:t>Μέτρα που μπορούμε να πάρουμε για να εξοικονομήσουμε νερό</a:t>
            </a:r>
            <a:endParaRPr lang="el-GR" b="1" i="1" dirty="0">
              <a:solidFill>
                <a:schemeClr val="accent3">
                  <a:lumMod val="50000"/>
                </a:schemeClr>
              </a:solidFill>
            </a:endParaRPr>
          </a:p>
        </p:txBody>
      </p:sp>
      <p:sp>
        <p:nvSpPr>
          <p:cNvPr id="3" name="2 - Θέση περιεχομένου"/>
          <p:cNvSpPr>
            <a:spLocks noGrp="1"/>
          </p:cNvSpPr>
          <p:nvPr>
            <p:ph idx="1"/>
          </p:nvPr>
        </p:nvSpPr>
        <p:spPr>
          <a:xfrm>
            <a:off x="611560" y="1412776"/>
            <a:ext cx="8363272" cy="3528392"/>
          </a:xfrm>
        </p:spPr>
        <p:txBody>
          <a:bodyPr>
            <a:normAutofit lnSpcReduction="10000"/>
          </a:bodyPr>
          <a:lstStyle/>
          <a:p>
            <a:pPr>
              <a:buFont typeface="Wingdings" pitchFamily="2" charset="2"/>
              <a:buChar char="Ø"/>
            </a:pPr>
            <a:r>
              <a:rPr lang="el-GR" b="1" i="1" dirty="0" smtClean="0">
                <a:solidFill>
                  <a:schemeClr val="bg2">
                    <a:lumMod val="10000"/>
                  </a:schemeClr>
                </a:solidFill>
              </a:rPr>
              <a:t>Δεν αφήνουμε την βρύση του μπάνιου ανοιχτή όταν (βουρτσίζουμε τα δοντια,ξυριζομαστε,χτενιζομαστε)</a:t>
            </a:r>
          </a:p>
          <a:p>
            <a:pPr>
              <a:buFont typeface="Wingdings" pitchFamily="2" charset="2"/>
              <a:buChar char="Ø"/>
            </a:pPr>
            <a:r>
              <a:rPr lang="el-GR" b="1" i="1" dirty="0" smtClean="0">
                <a:solidFill>
                  <a:schemeClr val="bg2">
                    <a:lumMod val="10000"/>
                  </a:schemeClr>
                </a:solidFill>
              </a:rPr>
              <a:t>Χρησιμοποιούμε πλυντήριο πιάτων.</a:t>
            </a:r>
          </a:p>
          <a:p>
            <a:pPr>
              <a:buFont typeface="Wingdings" pitchFamily="2" charset="2"/>
              <a:buChar char="Ø"/>
            </a:pPr>
            <a:r>
              <a:rPr lang="el-GR" b="1" i="1" dirty="0" smtClean="0">
                <a:solidFill>
                  <a:schemeClr val="bg2">
                    <a:lumMod val="10000"/>
                  </a:schemeClr>
                </a:solidFill>
              </a:rPr>
              <a:t>Πρέπει να βεβαιωθούμε ότι δεν υπάρχει κάποια βλάβη στο καζανάκι της τουαλέτας.</a:t>
            </a:r>
          </a:p>
          <a:p>
            <a:pPr>
              <a:buFont typeface="Wingdings" pitchFamily="2" charset="2"/>
              <a:buChar char="Ø"/>
            </a:pPr>
            <a:r>
              <a:rPr lang="el-GR" b="1" i="1" dirty="0" smtClean="0">
                <a:solidFill>
                  <a:schemeClr val="bg2">
                    <a:lumMod val="10000"/>
                  </a:schemeClr>
                </a:solidFill>
              </a:rPr>
              <a:t>Επιδιορθώνουμε τις βρύσες όταν στάζουν.</a:t>
            </a:r>
          </a:p>
          <a:p>
            <a:pPr>
              <a:buNone/>
            </a:pP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56" presetClass="entr" presetSubtype="0" fill="hold" grpId="0" nodeType="with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 by="(-#ppt_w*2)" calcmode="lin" valueType="num">
                                      <p:cBhvr rctx="PPT">
                                        <p:cTn id="11" dur="250" autoRev="1" fill="hold">
                                          <p:stCondLst>
                                            <p:cond delay="0"/>
                                          </p:stCondLst>
                                        </p:cTn>
                                        <p:tgtEl>
                                          <p:spTgt spid="3">
                                            <p:txEl>
                                              <p:pRg st="0" end="0"/>
                                            </p:txEl>
                                          </p:spTgt>
                                        </p:tgtEl>
                                        <p:attrNameLst>
                                          <p:attrName>ppt_w</p:attrName>
                                        </p:attrNameLst>
                                      </p:cBhvr>
                                    </p:anim>
                                    <p:anim by="(#ppt_w*0.50)" calcmode="lin" valueType="num">
                                      <p:cBhvr>
                                        <p:cTn id="12" dur="250" decel="50000" autoRev="1" fill="hold">
                                          <p:stCondLst>
                                            <p:cond delay="0"/>
                                          </p:stCondLst>
                                        </p:cTn>
                                        <p:tgtEl>
                                          <p:spTgt spid="3">
                                            <p:txEl>
                                              <p:pRg st="0" end="0"/>
                                            </p:txEl>
                                          </p:spTgt>
                                        </p:tgtEl>
                                        <p:attrNameLst>
                                          <p:attrName>ppt_x</p:attrName>
                                        </p:attrNameLst>
                                      </p:cBhvr>
                                    </p:anim>
                                    <p:anim from="(-#ppt_h/2)" to="(#ppt_y)" calcmode="lin" valueType="num">
                                      <p:cBhvr>
                                        <p:cTn id="13" dur="500" fill="hold">
                                          <p:stCondLst>
                                            <p:cond delay="0"/>
                                          </p:stCondLst>
                                        </p:cTn>
                                        <p:tgtEl>
                                          <p:spTgt spid="3">
                                            <p:txEl>
                                              <p:pRg st="0" end="0"/>
                                            </p:txEl>
                                          </p:spTgt>
                                        </p:tgtEl>
                                        <p:attrNameLst>
                                          <p:attrName>ppt_y</p:attrName>
                                        </p:attrNameLst>
                                      </p:cBhvr>
                                    </p:anim>
                                    <p:animRot by="21600000">
                                      <p:cBhvr>
                                        <p:cTn id="14" dur="500" fill="hold">
                                          <p:stCondLst>
                                            <p:cond delay="0"/>
                                          </p:stCondLst>
                                        </p:cTn>
                                        <p:tgtEl>
                                          <p:spTgt spid="3">
                                            <p:txEl>
                                              <p:pRg st="0" end="0"/>
                                            </p:txEl>
                                          </p:spTgt>
                                        </p:tgtEl>
                                        <p:attrNameLst>
                                          <p:attrName>r</p:attrName>
                                        </p:attrNameLst>
                                      </p:cBhvr>
                                    </p:animRot>
                                  </p:childTnLst>
                                </p:cTn>
                              </p:par>
                              <p:par>
                                <p:cTn id="15" presetID="56" presetClass="entr" presetSubtype="0" fill="hold" grpId="0" nodeType="with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 by="(-#ppt_w*2)" calcmode="lin" valueType="num">
                                      <p:cBhvr rctx="PPT">
                                        <p:cTn id="17" dur="250" autoRev="1" fill="hold">
                                          <p:stCondLst>
                                            <p:cond delay="0"/>
                                          </p:stCondLst>
                                        </p:cTn>
                                        <p:tgtEl>
                                          <p:spTgt spid="3">
                                            <p:txEl>
                                              <p:pRg st="1" end="1"/>
                                            </p:txEl>
                                          </p:spTgt>
                                        </p:tgtEl>
                                        <p:attrNameLst>
                                          <p:attrName>ppt_w</p:attrName>
                                        </p:attrNameLst>
                                      </p:cBhvr>
                                    </p:anim>
                                    <p:anim by="(#ppt_w*0.50)" calcmode="lin" valueType="num">
                                      <p:cBhvr>
                                        <p:cTn id="18" dur="250" decel="50000" autoRev="1" fill="hold">
                                          <p:stCondLst>
                                            <p:cond delay="0"/>
                                          </p:stCondLst>
                                        </p:cTn>
                                        <p:tgtEl>
                                          <p:spTgt spid="3">
                                            <p:txEl>
                                              <p:pRg st="1" end="1"/>
                                            </p:txEl>
                                          </p:spTgt>
                                        </p:tgtEl>
                                        <p:attrNameLst>
                                          <p:attrName>ppt_x</p:attrName>
                                        </p:attrNameLst>
                                      </p:cBhvr>
                                    </p:anim>
                                    <p:anim from="(-#ppt_h/2)" to="(#ppt_y)" calcmode="lin" valueType="num">
                                      <p:cBhvr>
                                        <p:cTn id="19" dur="500" fill="hold">
                                          <p:stCondLst>
                                            <p:cond delay="0"/>
                                          </p:stCondLst>
                                        </p:cTn>
                                        <p:tgtEl>
                                          <p:spTgt spid="3">
                                            <p:txEl>
                                              <p:pRg st="1" end="1"/>
                                            </p:txEl>
                                          </p:spTgt>
                                        </p:tgtEl>
                                        <p:attrNameLst>
                                          <p:attrName>ppt_y</p:attrName>
                                        </p:attrNameLst>
                                      </p:cBhvr>
                                    </p:anim>
                                    <p:animRot by="21600000">
                                      <p:cBhvr>
                                        <p:cTn id="20" dur="500" fill="hold">
                                          <p:stCondLst>
                                            <p:cond delay="0"/>
                                          </p:stCondLst>
                                        </p:cTn>
                                        <p:tgtEl>
                                          <p:spTgt spid="3">
                                            <p:txEl>
                                              <p:pRg st="1" end="1"/>
                                            </p:txEl>
                                          </p:spTgt>
                                        </p:tgtEl>
                                        <p:attrNameLst>
                                          <p:attrName>r</p:attrName>
                                        </p:attrNameLst>
                                      </p:cBhvr>
                                    </p:animRot>
                                  </p:childTnLst>
                                </p:cTn>
                              </p:par>
                              <p:par>
                                <p:cTn id="21" presetID="56" presetClass="entr" presetSubtype="0" fill="hold" grpId="0" nodeType="with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250" autoRev="1" fill="hold">
                                          <p:stCondLst>
                                            <p:cond delay="0"/>
                                          </p:stCondLst>
                                        </p:cTn>
                                        <p:tgtEl>
                                          <p:spTgt spid="3">
                                            <p:txEl>
                                              <p:pRg st="2" end="2"/>
                                            </p:txEl>
                                          </p:spTgt>
                                        </p:tgtEl>
                                        <p:attrNameLst>
                                          <p:attrName>ppt_w</p:attrName>
                                        </p:attrNameLst>
                                      </p:cBhvr>
                                    </p:anim>
                                    <p:anim by="(#ppt_w*0.50)" calcmode="lin" valueType="num">
                                      <p:cBhvr>
                                        <p:cTn id="24" dur="250" decel="50000" autoRev="1" fill="hold">
                                          <p:stCondLst>
                                            <p:cond delay="0"/>
                                          </p:stCondLst>
                                        </p:cTn>
                                        <p:tgtEl>
                                          <p:spTgt spid="3">
                                            <p:txEl>
                                              <p:pRg st="2" end="2"/>
                                            </p:txEl>
                                          </p:spTgt>
                                        </p:tgtEl>
                                        <p:attrNameLst>
                                          <p:attrName>ppt_x</p:attrName>
                                        </p:attrNameLst>
                                      </p:cBhvr>
                                    </p:anim>
                                    <p:anim from="(-#ppt_h/2)" to="(#ppt_y)" calcmode="lin" valueType="num">
                                      <p:cBhvr>
                                        <p:cTn id="25" dur="500" fill="hold">
                                          <p:stCondLst>
                                            <p:cond delay="0"/>
                                          </p:stCondLst>
                                        </p:cTn>
                                        <p:tgtEl>
                                          <p:spTgt spid="3">
                                            <p:txEl>
                                              <p:pRg st="2" end="2"/>
                                            </p:txEl>
                                          </p:spTgt>
                                        </p:tgtEl>
                                        <p:attrNameLst>
                                          <p:attrName>ppt_y</p:attrName>
                                        </p:attrNameLst>
                                      </p:cBhvr>
                                    </p:anim>
                                    <p:animRot by="21600000">
                                      <p:cBhvr>
                                        <p:cTn id="26" dur="500" fill="hold">
                                          <p:stCondLst>
                                            <p:cond delay="0"/>
                                          </p:stCondLst>
                                        </p:cTn>
                                        <p:tgtEl>
                                          <p:spTgt spid="3">
                                            <p:txEl>
                                              <p:pRg st="2" end="2"/>
                                            </p:txEl>
                                          </p:spTgt>
                                        </p:tgtEl>
                                        <p:attrNameLst>
                                          <p:attrName>r</p:attrName>
                                        </p:attrNameLst>
                                      </p:cBhvr>
                                    </p:animRot>
                                  </p:childTnLst>
                                </p:cTn>
                              </p:par>
                              <p:par>
                                <p:cTn id="27" presetID="56" presetClass="entr" presetSubtype="0" fill="hold" grpId="0" nodeType="withEffect">
                                  <p:stCondLst>
                                    <p:cond delay="0"/>
                                  </p:stCondLst>
                                  <p:iterate type="lt">
                                    <p:tmPct val="10000"/>
                                  </p:iterate>
                                  <p:childTnLst>
                                    <p:set>
                                      <p:cBhvr>
                                        <p:cTn id="28" dur="1" fill="hold">
                                          <p:stCondLst>
                                            <p:cond delay="0"/>
                                          </p:stCondLst>
                                        </p:cTn>
                                        <p:tgtEl>
                                          <p:spTgt spid="3">
                                            <p:txEl>
                                              <p:pRg st="3" end="3"/>
                                            </p:txEl>
                                          </p:spTgt>
                                        </p:tgtEl>
                                        <p:attrNameLst>
                                          <p:attrName>style.visibility</p:attrName>
                                        </p:attrNameLst>
                                      </p:cBhvr>
                                      <p:to>
                                        <p:strVal val="visible"/>
                                      </p:to>
                                    </p:set>
                                    <p:anim by="(-#ppt_w*2)" calcmode="lin" valueType="num">
                                      <p:cBhvr rctx="PPT">
                                        <p:cTn id="29" dur="250" autoRev="1" fill="hold">
                                          <p:stCondLst>
                                            <p:cond delay="0"/>
                                          </p:stCondLst>
                                        </p:cTn>
                                        <p:tgtEl>
                                          <p:spTgt spid="3">
                                            <p:txEl>
                                              <p:pRg st="3" end="3"/>
                                            </p:txEl>
                                          </p:spTgt>
                                        </p:tgtEl>
                                        <p:attrNameLst>
                                          <p:attrName>ppt_w</p:attrName>
                                        </p:attrNameLst>
                                      </p:cBhvr>
                                    </p:anim>
                                    <p:anim by="(#ppt_w*0.50)" calcmode="lin" valueType="num">
                                      <p:cBhvr>
                                        <p:cTn id="30" dur="250" decel="50000" autoRev="1" fill="hold">
                                          <p:stCondLst>
                                            <p:cond delay="0"/>
                                          </p:stCondLst>
                                        </p:cTn>
                                        <p:tgtEl>
                                          <p:spTgt spid="3">
                                            <p:txEl>
                                              <p:pRg st="3" end="3"/>
                                            </p:txEl>
                                          </p:spTgt>
                                        </p:tgtEl>
                                        <p:attrNameLst>
                                          <p:attrName>ppt_x</p:attrName>
                                        </p:attrNameLst>
                                      </p:cBhvr>
                                    </p:anim>
                                    <p:anim from="(-#ppt_h/2)" to="(#ppt_y)" calcmode="lin" valueType="num">
                                      <p:cBhvr>
                                        <p:cTn id="31" dur="500" fill="hold">
                                          <p:stCondLst>
                                            <p:cond delay="0"/>
                                          </p:stCondLst>
                                        </p:cTn>
                                        <p:tgtEl>
                                          <p:spTgt spid="3">
                                            <p:txEl>
                                              <p:pRg st="3" end="3"/>
                                            </p:txEl>
                                          </p:spTgt>
                                        </p:tgtEl>
                                        <p:attrNameLst>
                                          <p:attrName>ppt_y</p:attrName>
                                        </p:attrNameLst>
                                      </p:cBhvr>
                                    </p:anim>
                                    <p:animRot by="21600000">
                                      <p:cBhvr>
                                        <p:cTn id="32" dur="5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857224" y="857232"/>
            <a:ext cx="3214710" cy="203132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l-GR" dirty="0" smtClean="0"/>
              <a:t>Το νερό είναι πολύτιμο για τον πλανήτη μας. Για αυτό πρέπει να εξοικονομηθεί. Αρχικά, θα μπορούσαμε να μην πλένουμε με καθαρό νερό τον δρόμο και την αυλή. Θα μπορούσαμε να σκουπίζουμε μόνο.</a:t>
            </a:r>
            <a:endParaRPr lang="el-GR" dirty="0"/>
          </a:p>
        </p:txBody>
      </p:sp>
      <p:pic>
        <p:nvPicPr>
          <p:cNvPr id="2050" name="Picture 2" descr="http://www.amariotes.gr/xoria/kouroutes11.jpg"/>
          <p:cNvPicPr>
            <a:picLocks noChangeAspect="1" noChangeArrowheads="1"/>
          </p:cNvPicPr>
          <p:nvPr/>
        </p:nvPicPr>
        <p:blipFill>
          <a:blip r:embed="rId2"/>
          <a:srcRect/>
          <a:stretch>
            <a:fillRect/>
          </a:stretch>
        </p:blipFill>
        <p:spPr bwMode="auto">
          <a:xfrm>
            <a:off x="4500562" y="714356"/>
            <a:ext cx="3810000" cy="3143272"/>
          </a:xfrm>
          <a:prstGeom prst="rect">
            <a:avLst/>
          </a:prstGeom>
          <a:noFill/>
        </p:spPr>
      </p:pic>
      <p:pic>
        <p:nvPicPr>
          <p:cNvPr id="2052" name="Picture 4" descr="http://www.stpaul.gov/images/pages/N3974/Mainline%20SideWalk.JPG"/>
          <p:cNvPicPr>
            <a:picLocks noChangeAspect="1" noChangeArrowheads="1"/>
          </p:cNvPicPr>
          <p:nvPr/>
        </p:nvPicPr>
        <p:blipFill>
          <a:blip r:embed="rId3"/>
          <a:srcRect/>
          <a:stretch>
            <a:fillRect/>
          </a:stretch>
        </p:blipFill>
        <p:spPr bwMode="auto">
          <a:xfrm>
            <a:off x="714348" y="3143248"/>
            <a:ext cx="3333750" cy="278608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t3.gstatic.com/images?q=tbn:ANd9GcRZUD_0GRU9BdnbdZGU17wrW3RULSgMEhjTLpPGVWInNfN-Qe83"/>
          <p:cNvPicPr>
            <a:picLocks noChangeAspect="1" noChangeArrowheads="1"/>
          </p:cNvPicPr>
          <p:nvPr/>
        </p:nvPicPr>
        <p:blipFill>
          <a:blip r:embed="rId2" cstate="print"/>
          <a:srcRect/>
          <a:stretch>
            <a:fillRect/>
          </a:stretch>
        </p:blipFill>
        <p:spPr bwMode="auto">
          <a:xfrm>
            <a:off x="4357686" y="1500174"/>
            <a:ext cx="3600400" cy="3312368"/>
          </a:xfrm>
          <a:prstGeom prst="rect">
            <a:avLst/>
          </a:prstGeom>
          <a:noFill/>
        </p:spPr>
      </p:pic>
      <p:sp>
        <p:nvSpPr>
          <p:cNvPr id="3" name="2 - TextBox"/>
          <p:cNvSpPr txBox="1"/>
          <p:nvPr/>
        </p:nvSpPr>
        <p:spPr>
          <a:xfrm>
            <a:off x="1142976" y="1285860"/>
            <a:ext cx="2357454" cy="175432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l-GR" dirty="0" smtClean="0"/>
              <a:t>Όταν πλένουμε τα χέρια μας</a:t>
            </a:r>
            <a:r>
              <a:rPr lang="en-US" dirty="0" smtClean="0"/>
              <a:t>  </a:t>
            </a:r>
            <a:r>
              <a:rPr lang="el-GR" dirty="0" smtClean="0"/>
              <a:t>πρέπει να κλείνουμε την βρύση και με αυτό τον τρόπο εξοικονομούμε 15</a:t>
            </a:r>
            <a:r>
              <a:rPr lang="en-US" dirty="0" smtClean="0"/>
              <a:t>L </a:t>
            </a:r>
            <a:r>
              <a:rPr lang="el-GR" dirty="0" smtClean="0"/>
              <a:t>σε 1 λεπτό.</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370</Words>
  <Application>Microsoft Office PowerPoint</Application>
  <PresentationFormat>Προβολή στην οθόνη (4:3)</PresentationFormat>
  <Paragraphs>40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Διαφάνεια 1</vt:lpstr>
      <vt:lpstr>Διαχείριση νερού</vt:lpstr>
      <vt:lpstr>Διαφάνεια 3</vt:lpstr>
      <vt:lpstr>Έχει αποδειχτεί επανειλημμένα ότι το μεγαλύτερο μέρος του νερού δεν είναι κατάλληλο προς κατανάλωση ενώ από το πόσιμο νερό που μας μένει μπορούμε να αξιοποιήσουμε μόνο το 2% </vt:lpstr>
      <vt:lpstr>Διαφάνεια 5</vt:lpstr>
      <vt:lpstr>Διαφάνεια 6</vt:lpstr>
      <vt:lpstr>Μέτρα που μπορούμε να πάρουμε για να εξοικονομήσουμε νερό</vt:lpstr>
      <vt:lpstr>Διαφάνεια 8</vt:lpstr>
      <vt:lpstr>Διαφάνεια 9</vt:lpstr>
      <vt:lpstr>Διαφάνεια 10</vt:lpstr>
      <vt:lpstr>Διαφάνεια 11</vt:lpstr>
      <vt:lpstr>ΠΗΓΕΣ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kost</dc:creator>
  <cp:lastModifiedBy>nikos</cp:lastModifiedBy>
  <cp:revision>16</cp:revision>
  <dcterms:created xsi:type="dcterms:W3CDTF">2012-10-23T18:17:42Z</dcterms:created>
  <dcterms:modified xsi:type="dcterms:W3CDTF">2013-01-21T21:25:05Z</dcterms:modified>
</cp:coreProperties>
</file>